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94" r:id="rId3"/>
    <p:sldId id="260" r:id="rId4"/>
    <p:sldId id="297" r:id="rId5"/>
    <p:sldId id="296" r:id="rId6"/>
    <p:sldId id="295" r:id="rId7"/>
    <p:sldId id="261" r:id="rId8"/>
    <p:sldId id="267" r:id="rId9"/>
    <p:sldId id="268" r:id="rId10"/>
    <p:sldId id="269" r:id="rId11"/>
    <p:sldId id="270" r:id="rId12"/>
    <p:sldId id="265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7" r:id="rId26"/>
    <p:sldId id="286" r:id="rId27"/>
    <p:sldId id="288" r:id="rId28"/>
    <p:sldId id="289" r:id="rId29"/>
    <p:sldId id="290" r:id="rId30"/>
    <p:sldId id="292" r:id="rId31"/>
    <p:sldId id="259" r:id="rId32"/>
  </p:sldIdLst>
  <p:sldSz cx="12192000" cy="6858000"/>
  <p:notesSz cx="6858000" cy="9144000"/>
  <p:embeddedFontLst>
    <p:embeddedFont>
      <p:font typeface="Arial Black" panose="020B0A04020102020204" pitchFamily="34" charset="0"/>
      <p:bold r:id="rId34"/>
    </p:embeddedFont>
    <p:embeddedFont>
      <p:font typeface="Bahnschrift SemiBold" panose="020B0502040204020203" pitchFamily="34" charset="0"/>
      <p:bold r:id="rId35"/>
    </p:embeddedFont>
    <p:embeddedFont>
      <p:font typeface="Gabriola" panose="04040605051002020D02" pitchFamily="82" charset="0"/>
      <p:regular r:id="rId36"/>
    </p:embeddedFont>
    <p:embeddedFont>
      <p:font typeface="Libre Baskerville" panose="02000000000000000000" pitchFamily="2" charset="0"/>
      <p:regular r:id="rId37"/>
      <p:bold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25656844" name="mercy rayanuthala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0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88" d="100"/>
          <a:sy n="88" d="100"/>
        </p:scale>
        <p:origin x="833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25656844" dt="2025-05-30T23:34:44.839" idx="1">
    <p:pos x="10" y="10"/>
    <p:text/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5-06-01T18:44: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1710 1079,'0'0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  <p:pic>
        <p:nvPicPr>
          <p:cNvPr id="25" name="Google Shape;25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  <p:pic>
        <p:nvPicPr>
          <p:cNvPr id="32" name="Google Shape;32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70" y="0"/>
            <a:ext cx="12190730" cy="68878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2145665" y="4044950"/>
            <a:ext cx="8250555" cy="9055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base"/>
            <a:r>
              <a:rPr lang="en-IN" altLang="en-US" sz="3600" b="1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    </a:t>
            </a:r>
            <a:r>
              <a:rPr lang="en-US" altLang="zh-CN" sz="3600" b="1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Employee Management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263526" y="1509406"/>
            <a:ext cx="7474462" cy="4036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en-US" altLang="en-US" sz="240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Text Box 1"/>
          <p:cNvSpPr txBox="1"/>
          <p:nvPr/>
        </p:nvSpPr>
        <p:spPr>
          <a:xfrm>
            <a:off x="0" y="353695"/>
            <a:ext cx="8101965" cy="6667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average salary per department?</a:t>
            </a:r>
          </a:p>
          <a:p>
            <a:pPr algn="ctr"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57885" y="3572523"/>
            <a:ext cx="4316730" cy="282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WhatsApp Image 2025-06-04 at 11.04.40_ea16744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62050"/>
            <a:ext cx="5581015" cy="2266950"/>
          </a:xfrm>
          <a:prstGeom prst="rect">
            <a:avLst/>
          </a:prstGeom>
        </p:spPr>
      </p:pic>
      <p:pic>
        <p:nvPicPr>
          <p:cNvPr id="4" name="Picture 3" descr="WhatsApp Image 2025-06-04 at 11.04.41_5eee24a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358" y="3660162"/>
            <a:ext cx="4886960" cy="22332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/>
          <p:cNvSpPr txBox="1"/>
          <p:nvPr/>
        </p:nvSpPr>
        <p:spPr>
          <a:xfrm>
            <a:off x="0" y="392430"/>
            <a:ext cx="12192000" cy="6667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top 5 highest-paid employees?</a:t>
            </a:r>
          </a:p>
          <a:p>
            <a:pPr algn="ctr"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80" b="80"/>
          <a:stretch/>
        </p:blipFill>
        <p:spPr bwMode="auto">
          <a:xfrm>
            <a:off x="139065" y="1247775"/>
            <a:ext cx="396875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WhatsApp Image 2025-06-04 at 11.05.00_2d4e283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" y="4884420"/>
            <a:ext cx="6908800" cy="1642745"/>
          </a:xfrm>
          <a:prstGeom prst="rect">
            <a:avLst/>
          </a:prstGeom>
        </p:spPr>
      </p:pic>
      <p:pic>
        <p:nvPicPr>
          <p:cNvPr id="4" name="Picture 3" descr="WhatsApp Image 2025-06-04 at 11.05.00_dd921f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100" y="990600"/>
            <a:ext cx="6908800" cy="36772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0" y="400685"/>
            <a:ext cx="12192000" cy="6788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spcAft>
                <a:spcPct val="60000"/>
              </a:spcAft>
            </a:pP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total salary Expenditure across the company?</a:t>
            </a:r>
          </a:p>
          <a:p>
            <a:pPr fontAlgn="base"/>
            <a:endParaRPr lang="en-I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endParaRPr lang="en-IN" altLang="en-US" sz="24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>
              <a:spcAft>
                <a:spcPct val="60000"/>
              </a:spcAft>
            </a:pPr>
            <a:endParaRPr lang="en-US" altLang="en-US" sz="2400" dirty="0">
              <a:solidFill>
                <a:srgbClr val="B8083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spcAft>
                <a:spcPct val="60000"/>
              </a:spcAft>
            </a:pPr>
            <a:endParaRPr lang="en-US" altLang="en-US" sz="2400" dirty="0">
              <a:solidFill>
                <a:srgbClr val="B8083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Picture 3" descr="WhatsApp Image 2025-06-04 at 11.05.28_81fdd5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" y="1421245"/>
            <a:ext cx="7620000" cy="1447800"/>
          </a:xfrm>
          <a:prstGeom prst="rect">
            <a:avLst/>
          </a:prstGeom>
        </p:spPr>
      </p:pic>
      <p:pic>
        <p:nvPicPr>
          <p:cNvPr id="5" name="Picture 4" descr="WhatsApp Image 2025-06-04 at 11.05.29_4f6adb0a"/>
          <p:cNvPicPr>
            <a:picLocks noChangeAspect="1"/>
          </p:cNvPicPr>
          <p:nvPr/>
        </p:nvPicPr>
        <p:blipFill>
          <a:blip r:embed="rId3"/>
          <a:srcRect b="18182"/>
          <a:stretch>
            <a:fillRect/>
          </a:stretch>
        </p:blipFill>
        <p:spPr>
          <a:xfrm>
            <a:off x="7191375" y="3804921"/>
            <a:ext cx="4690745" cy="14458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525" y="389890"/>
            <a:ext cx="12192000" cy="6432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different job roles exist in each department?</a:t>
            </a:r>
          </a:p>
          <a:p>
            <a:pPr algn="ctr"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algn="ctr" fontAlgn="base"/>
            <a:endParaRPr lang="en-US" altLang="zh-CN" sz="2800" b="0" i="0" dirty="0">
              <a:solidFill>
                <a:srgbClr val="B80831"/>
              </a:solidFill>
              <a:latin typeface="Bahnschrift SemiBold" panose="020B0502040204020203" charset="0"/>
              <a:ea typeface="Arial" panose="020B0604020202020204"/>
              <a:cs typeface="Bahnschrift SemiBold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25524" y="1032918"/>
            <a:ext cx="7348491" cy="311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en-US" altLang="en-US" sz="2000" dirty="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422068" y="1065573"/>
            <a:ext cx="4572000" cy="4572000"/>
          </a:xfrm>
          <a:prstGeom prst="rect">
            <a:avLst/>
          </a:prstGeom>
        </p:spPr>
      </p:pic>
      <p:pic>
        <p:nvPicPr>
          <p:cNvPr id="4" name="Picture 3" descr="WhatsApp Image 2025-06-04 at 11.05.46_c191c99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421505"/>
            <a:ext cx="3566160" cy="1733550"/>
          </a:xfrm>
          <a:prstGeom prst="rect">
            <a:avLst/>
          </a:prstGeom>
        </p:spPr>
      </p:pic>
      <p:pic>
        <p:nvPicPr>
          <p:cNvPr id="5" name="Picture 4" descr="WhatsApp Image 2025-06-04 at 11.05.47_6c16502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" y="1487805"/>
            <a:ext cx="5543550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0" y="386080"/>
            <a:ext cx="12348845" cy="7594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average salary range per department?</a:t>
            </a:r>
          </a:p>
          <a:p>
            <a:pPr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base"/>
            <a:endParaRPr lang="en-IN" altLang="en-US" sz="2800" b="0" i="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Picture 3" descr="WhatsApp Image 2025-06-04 at 11.06.03_d17712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5" y="1145540"/>
            <a:ext cx="9448800" cy="2295525"/>
          </a:xfrm>
          <a:prstGeom prst="rect">
            <a:avLst/>
          </a:prstGeom>
        </p:spPr>
      </p:pic>
      <p:pic>
        <p:nvPicPr>
          <p:cNvPr id="5" name="Picture 4" descr="WhatsApp Image 2025-06-04 at 11.06.03_3e51c7f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3748405"/>
            <a:ext cx="4107815" cy="22263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0" y="401637"/>
            <a:ext cx="11441430" cy="10852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ctr" fontAlgn="base">
              <a:spcBef>
                <a:spcPts val="120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job roles offer the highest salary?</a:t>
            </a:r>
          </a:p>
          <a:p>
            <a:pPr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fontAlgn="base">
              <a:spcBef>
                <a:spcPts val="1200"/>
              </a:spcBef>
              <a:spcAft>
                <a:spcPct val="0"/>
              </a:spcAft>
              <a:buFont typeface="Arial" panose="020B0604020202020204"/>
              <a:buNone/>
            </a:pPr>
            <a:endParaRPr lang="en-IN" altLang="en-US" sz="2800" b="0" i="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Picture 3" descr="WhatsApp Image 2025-06-04 at 11.06.30_9b1dc3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486535"/>
            <a:ext cx="6613525" cy="2438400"/>
          </a:xfrm>
          <a:prstGeom prst="rect">
            <a:avLst/>
          </a:prstGeom>
        </p:spPr>
      </p:pic>
      <p:pic>
        <p:nvPicPr>
          <p:cNvPr id="6" name="Picture 5" descr="WhatsApp Image 2025-06-04 at 11.06.29_1b956d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4326255"/>
            <a:ext cx="6666230" cy="16516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0" y="476885"/>
            <a:ext cx="12192000" cy="6845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department have the highest total salary allocation?</a:t>
            </a:r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fontAlgn="base"/>
            <a:endParaRPr lang="en-IN" altLang="en-US" sz="2800" b="0" i="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ea typeface="Arial" panose="020B0604020202020204"/>
              <a:cs typeface="Arial Black" panose="020B0A040201020202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09270" y="1161415"/>
            <a:ext cx="5030470" cy="304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en-US" altLang="en-US" sz="20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Picture 3" descr="WhatsApp Image 2025-06-04 at 11.10.34_c57f2d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140" y="1375410"/>
            <a:ext cx="6143625" cy="3762375"/>
          </a:xfrm>
          <a:prstGeom prst="rect">
            <a:avLst/>
          </a:prstGeom>
        </p:spPr>
      </p:pic>
      <p:pic>
        <p:nvPicPr>
          <p:cNvPr id="5" name="Picture 4" descr="WhatsApp Image 2025-06-04 at 11.10.33_b047fd8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140" y="5216525"/>
            <a:ext cx="3989070" cy="9874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0" y="488950"/>
            <a:ext cx="12249785" cy="7835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employees have at least one qualification listed?</a:t>
            </a:r>
          </a:p>
          <a:p>
            <a:pPr algn="ctr"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 fontAlgn="base"/>
            <a:endParaRPr lang="en-IN" altLang="en-US" sz="2800" b="0" i="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67955" y="2069401"/>
            <a:ext cx="4183380" cy="2719197"/>
          </a:xfrm>
          <a:prstGeom prst="rect">
            <a:avLst/>
          </a:prstGeom>
        </p:spPr>
      </p:pic>
      <p:pic>
        <p:nvPicPr>
          <p:cNvPr id="4" name="Picture 3" descr="WhatsApp Image 2025-06-04 at 11.10.47_3b055ff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4177030"/>
            <a:ext cx="4040505" cy="1246505"/>
          </a:xfrm>
          <a:prstGeom prst="rect">
            <a:avLst/>
          </a:prstGeom>
        </p:spPr>
      </p:pic>
      <p:pic>
        <p:nvPicPr>
          <p:cNvPr id="6" name="Picture 5" descr="WhatsApp Image 2025-06-04 at 11.10.46_58934a8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75" y="1624965"/>
            <a:ext cx="4809490" cy="20453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0" y="445135"/>
            <a:ext cx="12192000" cy="81851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positions require the most qualifications?</a:t>
            </a:r>
          </a:p>
          <a:p>
            <a:pPr algn="ctr"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algn="ctr" fontAlgn="base"/>
            <a:endParaRPr lang="en-IN" altLang="en-US" sz="2800" b="0" i="0" dirty="0">
              <a:solidFill>
                <a:srgbClr val="B80831"/>
              </a:solidFill>
              <a:latin typeface="Arial Black" panose="020B0A04020102020204" charset="0"/>
              <a:ea typeface="Arial" panose="020B0604020202020204"/>
              <a:cs typeface="Arial Black" panose="020B0A0402010202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17195" y="1209040"/>
            <a:ext cx="5349240" cy="3274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en-US" altLang="en-US" sz="20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04380" y="1412557"/>
            <a:ext cx="4133850" cy="3524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7195" y="1009650"/>
            <a:ext cx="6085309" cy="3095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82625" y="4697038"/>
            <a:ext cx="5235575" cy="95192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635" y="548005"/>
            <a:ext cx="12191365" cy="6673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average number of qualifications per department?</a:t>
            </a:r>
          </a:p>
          <a:p>
            <a:pPr algn="ctr"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indent="0" algn="ctr" fontAlgn="base">
              <a:spcBef>
                <a:spcPts val="1200"/>
              </a:spcBef>
              <a:spcAft>
                <a:spcPct val="0"/>
              </a:spcAft>
              <a:buFont typeface="Arial" panose="020B0604020202020204"/>
              <a:buNone/>
            </a:pPr>
            <a:endParaRPr lang="en-IN" altLang="en-US" sz="2800" b="0" i="0" dirty="0">
              <a:solidFill>
                <a:srgbClr val="B80831"/>
              </a:solidFill>
              <a:latin typeface="Bahnschrift SemiBold" panose="020B0502040204020203" charset="0"/>
              <a:ea typeface="Arial" panose="020B0604020202020204"/>
              <a:cs typeface="Bahnschrift SemiBold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06705" y="1356995"/>
            <a:ext cx="8859520" cy="30867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en-US" altLang="en-US" sz="2000"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63580" y="4041010"/>
            <a:ext cx="3651885" cy="267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10500" y="2550319"/>
            <a:ext cx="4381500" cy="3623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3580" y="1116124"/>
            <a:ext cx="7533868" cy="29218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917" y="419100"/>
            <a:ext cx="11335016" cy="2192593"/>
          </a:xfrm>
        </p:spPr>
        <p:txBody>
          <a:bodyPr>
            <a:normAutofit/>
          </a:bodyPr>
          <a:lstStyle/>
          <a:p>
            <a:b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 MANAGEMENT SYSTEM</a:t>
            </a:r>
            <a:r>
              <a:rPr lang="en-I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b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omprehensive Guide on Employee Management System With ReactJ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049" y="2225040"/>
            <a:ext cx="6630607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B43C3863-780C-9A63-1047-B2794D7E0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857A109-0796-141D-ED7F-4E10A0446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0DB77-F7F0-85C6-E599-71750CDF7BC3}"/>
              </a:ext>
            </a:extLst>
          </p:cNvPr>
          <p:cNvSpPr txBox="1"/>
          <p:nvPr/>
        </p:nvSpPr>
        <p:spPr>
          <a:xfrm>
            <a:off x="575941" y="2120328"/>
            <a:ext cx="3268844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By :</a:t>
            </a:r>
          </a:p>
          <a:p>
            <a:r>
              <a:rPr lang="en-US" sz="2400" dirty="0"/>
              <a:t>Kondaveeti </a:t>
            </a:r>
            <a:r>
              <a:rPr lang="en-US" sz="2400" dirty="0" err="1"/>
              <a:t>sainikhitha</a:t>
            </a:r>
            <a:endParaRPr lang="en-US" sz="2400" dirty="0"/>
          </a:p>
          <a:p>
            <a:r>
              <a:rPr lang="en-US" sz="2400" dirty="0"/>
              <a:t>Arroji Venkatesh</a:t>
            </a:r>
          </a:p>
          <a:p>
            <a:r>
              <a:rPr lang="en-US" sz="2400" dirty="0"/>
              <a:t>Mercy </a:t>
            </a:r>
            <a:r>
              <a:rPr lang="en-US" sz="2400" dirty="0" err="1"/>
              <a:t>rayanthula</a:t>
            </a:r>
            <a:endParaRPr lang="en-US" sz="24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3345" y="280670"/>
            <a:ext cx="11891010" cy="9131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year had the most employees taking leaves?</a:t>
            </a:r>
          </a:p>
          <a:p>
            <a:pPr algn="ctr"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algn="ctr" fontAlgn="base"/>
            <a:endParaRPr lang="en-IN" altLang="en-US" sz="2800" b="0" i="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ea typeface="Arial" panose="020B0604020202020204"/>
              <a:cs typeface="Arial Black" panose="020B0A040201020202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67080" y="1556385"/>
            <a:ext cx="10287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en-US" sz="2400"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72724" y="1556385"/>
            <a:ext cx="4489592" cy="321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WhatsApp Image 2025-06-04 at 11.11.31_8e1aad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195" y="4928235"/>
            <a:ext cx="4837430" cy="951865"/>
          </a:xfrm>
          <a:prstGeom prst="rect">
            <a:avLst/>
          </a:prstGeom>
        </p:spPr>
      </p:pic>
      <p:pic>
        <p:nvPicPr>
          <p:cNvPr id="5" name="Picture 4" descr="WhatsApp Image 2025-06-04 at 11.11.32_1097f0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980" y="1673225"/>
            <a:ext cx="4779645" cy="29813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98120" y="344170"/>
            <a:ext cx="11841480" cy="11004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average number of leave days taken by its employees per department?</a:t>
            </a:r>
          </a:p>
          <a:p>
            <a:pPr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fontAlgn="base"/>
            <a:r>
              <a:rPr lang="en-US" altLang="zh-CN" sz="2800" b="0" i="0" dirty="0">
                <a:solidFill>
                  <a:srgbClr val="B80831"/>
                </a:solidFill>
                <a:latin typeface="Bahnschrift SemiBold" panose="020B0502040204020203" charset="0"/>
                <a:ea typeface="Arial" panose="020B0604020202020204"/>
                <a:cs typeface="Bahnschrift SemiBold" panose="020B0502040204020203" charset="0"/>
              </a:rPr>
              <a:t> 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407670" y="1681480"/>
            <a:ext cx="6617335" cy="41122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en-US" sz="2000"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2" r="2"/>
          <a:stretch/>
        </p:blipFill>
        <p:spPr bwMode="auto">
          <a:xfrm>
            <a:off x="665480" y="1546225"/>
            <a:ext cx="4189095" cy="304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WhatsApp Image 2025-06-04 at 11.11.55_ea14db9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58" y="4694554"/>
            <a:ext cx="4356735" cy="2163445"/>
          </a:xfrm>
          <a:prstGeom prst="rect">
            <a:avLst/>
          </a:prstGeom>
        </p:spPr>
      </p:pic>
      <p:pic>
        <p:nvPicPr>
          <p:cNvPr id="5" name="Picture 4" descr="WhatsApp Image 2025-06-04 at 11.11.56_c645ffe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180" y="1546225"/>
            <a:ext cx="6667500" cy="32480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49860" y="390525"/>
            <a:ext cx="11892915" cy="7893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employees have taken the most leaves?</a:t>
            </a:r>
          </a:p>
          <a:p>
            <a:pPr algn="ctr"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indent="0" algn="ctr" fontAlgn="base">
              <a:spcBef>
                <a:spcPts val="1200"/>
              </a:spcBef>
              <a:spcAft>
                <a:spcPct val="0"/>
              </a:spcAft>
              <a:buFont typeface="Arial" panose="020B0604020202020204"/>
              <a:buNone/>
            </a:pPr>
            <a:endParaRPr lang="en-IN" altLang="en-US" sz="2800" b="0" i="0" dirty="0">
              <a:solidFill>
                <a:srgbClr val="B80831"/>
              </a:solidFill>
              <a:latin typeface="Bahnschrift SemiBold" panose="020B0502040204020203" charset="0"/>
              <a:ea typeface="Arial" panose="020B0604020202020204"/>
              <a:cs typeface="Bahnschrift SemiBold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18110" y="1374140"/>
            <a:ext cx="8094980" cy="49784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en-US" altLang="en-US" sz="2400"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796750" y="1027929"/>
            <a:ext cx="3268066" cy="253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1940F1-74CD-EFF7-0657-B8F429082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07" y="1073149"/>
            <a:ext cx="4350869" cy="4978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5B98F6-D8ED-50D1-5033-A8FBD595A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526" y="3312889"/>
            <a:ext cx="4350869" cy="30015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60045" y="332105"/>
            <a:ext cx="11557635" cy="16643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total number of leave days taken company-wide?</a:t>
            </a:r>
          </a:p>
          <a:p>
            <a:pPr algn="ctr"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fontAlgn="base"/>
            <a:endParaRPr lang="en-US" altLang="zh-CN" sz="2800" b="0" i="0" baseline="-25000" dirty="0">
              <a:solidFill>
                <a:srgbClr val="B80831"/>
              </a:solidFill>
              <a:latin typeface="Bahnschrift SemiBold" panose="020B0502040204020203" charset="0"/>
              <a:ea typeface="Arial" panose="020B0604020202020204"/>
              <a:cs typeface="Bahnschrift SemiBold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63525" y="2186305"/>
            <a:ext cx="7010400" cy="23831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en-US" altLang="en-US" sz="2400"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3A241-F75B-5706-7FE5-DBE4BAFD6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07" y="1164272"/>
            <a:ext cx="5416224" cy="2017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6E0037-1B4D-4FC4-9057-91F5229DF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551" y="2910205"/>
            <a:ext cx="4867360" cy="22714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1B531D-DD87-6429-5C99-4800153E1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89" y="2477452"/>
            <a:ext cx="6251272" cy="404844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35280" y="438785"/>
            <a:ext cx="11506835" cy="69786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leave days correlate with payroll amounts?</a:t>
            </a:r>
          </a:p>
          <a:p>
            <a:pPr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fontAlgn="base"/>
            <a:endParaRPr lang="en-IN" altLang="en-US" sz="2800" b="0" i="0" dirty="0">
              <a:solidFill>
                <a:srgbClr val="B80831"/>
              </a:solidFill>
              <a:latin typeface="Bahnschrift SemiBold" panose="020B0502040204020203" charset="0"/>
              <a:ea typeface="Arial" panose="020B0604020202020204"/>
              <a:cs typeface="Bahnschrift SemiBold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35280" y="1760855"/>
            <a:ext cx="7623810" cy="32829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en-US" altLang="en-US" sz="2400" dirty="0"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9C0EE-E913-EF31-CAE6-724755F84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071" y="737364"/>
            <a:ext cx="5429494" cy="3518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7B9BD-CB56-F536-E239-E153260D1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11" y="1222375"/>
            <a:ext cx="3248478" cy="53633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CD8072-B16B-0C9E-4FE5-61600213C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023" y="3620849"/>
            <a:ext cx="2705478" cy="205768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68910" y="313690"/>
            <a:ext cx="11464290" cy="8864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total monthly payroll processed?</a:t>
            </a:r>
          </a:p>
          <a:p>
            <a:pPr fontAlgn="base"/>
            <a:endParaRPr lang="en-IN" altLang="en-US" sz="36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fontAlgn="base"/>
            <a:endParaRPr lang="en-US" altLang="en-US" sz="3600" b="0" i="0" dirty="0">
              <a:solidFill>
                <a:srgbClr val="B80831"/>
              </a:solidFill>
              <a:latin typeface="Bahnschrift SemiBold" panose="020B0502040204020203" charset="0"/>
              <a:ea typeface="Arial" panose="020B0604020202020204"/>
              <a:cs typeface="Bahnschrift SemiBold" panose="020B0502040204020203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829107" y="1744345"/>
            <a:ext cx="48006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WhatsApp Image 2025-06-04 at 11.22.15_5ff58b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5" y="1744345"/>
            <a:ext cx="5953125" cy="3028950"/>
          </a:xfrm>
          <a:prstGeom prst="rect">
            <a:avLst/>
          </a:prstGeom>
        </p:spPr>
      </p:pic>
      <p:pic>
        <p:nvPicPr>
          <p:cNvPr id="5" name="Picture 4" descr="WhatsApp Image 2025-06-04 at 11.22.15_2f68e1b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25" y="5111115"/>
            <a:ext cx="5588000" cy="10909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06095" y="372110"/>
            <a:ext cx="11345545" cy="9855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average bonus given per department?</a:t>
            </a:r>
          </a:p>
          <a:p>
            <a:pPr algn="ctr"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algn="ctr" fontAlgn="base"/>
            <a:endParaRPr lang="en-US" altLang="zh-CN" sz="2800" b="0" i="0" dirty="0">
              <a:solidFill>
                <a:srgbClr val="B80831"/>
              </a:solidFill>
              <a:latin typeface="Bahnschrift SemiBold" panose="020B0502040204020203" charset="0"/>
              <a:ea typeface="Arial" panose="020B0604020202020204"/>
              <a:cs typeface="Bahnschrift SemiBold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09270" y="1772285"/>
            <a:ext cx="9135110" cy="4232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en-US" sz="2400"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4" name="Picture 3" descr="WhatsApp Image 2025-06-04 at 11.22.27_b52ddc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350" y="1772285"/>
            <a:ext cx="5829300" cy="3600450"/>
          </a:xfrm>
          <a:prstGeom prst="rect">
            <a:avLst/>
          </a:prstGeom>
        </p:spPr>
      </p:pic>
      <p:pic>
        <p:nvPicPr>
          <p:cNvPr id="5" name="Picture 4" descr="WhatsApp Image 2025-06-04 at 11.22.28_dfaf6ec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25" y="4722495"/>
            <a:ext cx="4391025" cy="168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6B390-371D-803A-B245-E6900A8FB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5" y="1239757"/>
            <a:ext cx="3615106" cy="306808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41935" y="541655"/>
            <a:ext cx="11594465" cy="62865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department receives the highest total bonuses?</a:t>
            </a:r>
          </a:p>
          <a:p>
            <a:pPr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fontAlgn="base"/>
            <a:endParaRPr lang="en-US" altLang="en-US" sz="2800" b="0" i="0" dirty="0">
              <a:solidFill>
                <a:srgbClr val="B80831"/>
              </a:solidFill>
              <a:latin typeface="Bahnschrift SemiBold" panose="020B0502040204020203" charset="0"/>
              <a:ea typeface="Arial" panose="020B0604020202020204"/>
              <a:cs typeface="Bahnschrift SemiBold" panose="020B0502040204020203" charset="0"/>
            </a:endParaRPr>
          </a:p>
        </p:txBody>
      </p:sp>
      <p:pic>
        <p:nvPicPr>
          <p:cNvPr id="4" name="Picture 3" descr="WhatsApp Image 2025-06-04 at 11.22.47_cb8b17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1476375"/>
            <a:ext cx="5762625" cy="3905250"/>
          </a:xfrm>
          <a:prstGeom prst="rect">
            <a:avLst/>
          </a:prstGeom>
        </p:spPr>
      </p:pic>
      <p:pic>
        <p:nvPicPr>
          <p:cNvPr id="5" name="Picture 4" descr="WhatsApp Image 2025-06-04 at 11.22.47_9ff7bef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267960"/>
            <a:ext cx="4773295" cy="1169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EE6D3-436C-1A40-BCDD-61428D603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20" y="1285875"/>
            <a:ext cx="5172075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63525" y="775335"/>
            <a:ext cx="11756390" cy="48133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average net salary after all deductions?</a:t>
            </a:r>
          </a:p>
          <a:p>
            <a:pPr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fontAlgn="base"/>
            <a:endParaRPr lang="en-US" altLang="zh-CN" sz="2800" b="0" i="0" dirty="0">
              <a:solidFill>
                <a:srgbClr val="B80831"/>
              </a:solidFill>
              <a:latin typeface="Bahnschrift SemiBold" panose="020B0502040204020203" charset="0"/>
              <a:ea typeface="Arial" panose="020B0604020202020204"/>
              <a:cs typeface="Bahnschrift SemiBold" panose="020B0502040204020203" charset="0"/>
            </a:endParaRPr>
          </a:p>
        </p:txBody>
      </p:sp>
      <p:pic>
        <p:nvPicPr>
          <p:cNvPr id="4" name="Picture 3" descr="Screenshot 2025-05-31 1138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80" y="4050030"/>
            <a:ext cx="4465955" cy="1470660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 l="185" r="185"/>
          <a:stretch/>
        </p:blipFill>
        <p:spPr bwMode="auto">
          <a:xfrm>
            <a:off x="1687195" y="4056380"/>
            <a:ext cx="3291840" cy="199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hatsApp Image 2025-06-04 at 11.22.59_fe2543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195" y="1721485"/>
            <a:ext cx="8867140" cy="18700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-109855" y="288290"/>
            <a:ext cx="12403455" cy="65786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year had the highest number of employee promotions?</a:t>
            </a:r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fontAlgn="base"/>
            <a:endParaRPr lang="en-US" altLang="zh-CN" sz="2800" b="0" i="0" dirty="0">
              <a:solidFill>
                <a:srgbClr val="B80831"/>
              </a:solidFill>
              <a:latin typeface="Bahnschrift SemiBold" panose="020B0502040204020203" charset="0"/>
              <a:ea typeface="Arial" panose="020B0604020202020204"/>
              <a:cs typeface="Bahnschrift SemiBold" panose="020B0502040204020203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t="50" b="50"/>
          <a:stretch/>
        </p:blipFill>
        <p:spPr bwMode="auto">
          <a:xfrm>
            <a:off x="7425690" y="1425257"/>
            <a:ext cx="4143375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WhatsApp Image 2025-06-04 at 11.23.11_b990d1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" y="1385570"/>
            <a:ext cx="5572125" cy="3228975"/>
          </a:xfrm>
          <a:prstGeom prst="rect">
            <a:avLst/>
          </a:prstGeom>
        </p:spPr>
      </p:pic>
      <p:pic>
        <p:nvPicPr>
          <p:cNvPr id="5" name="Picture 4" descr="WhatsApp Image 2025-06-04 at 11.23.11_3c7565a9"/>
          <p:cNvPicPr>
            <a:picLocks noChangeAspect="1"/>
          </p:cNvPicPr>
          <p:nvPr/>
        </p:nvPicPr>
        <p:blipFill>
          <a:blip r:embed="rId4"/>
          <a:srcRect t="8108"/>
          <a:stretch>
            <a:fillRect/>
          </a:stretch>
        </p:blipFill>
        <p:spPr>
          <a:xfrm>
            <a:off x="1424305" y="5053965"/>
            <a:ext cx="5700395" cy="12522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77520" y="539750"/>
            <a:ext cx="8666480" cy="959485"/>
          </a:xfrm>
          <a:prstGeom prst="rect">
            <a:avLst/>
          </a:prstGeom>
          <a:noFill/>
        </p:spPr>
        <p:txBody>
          <a:bodyPr wrap="square" rtlCol="0" anchor="t">
            <a:noAutofit/>
            <a:scene3d>
              <a:camera prst="orthographicFront"/>
              <a:lightRig rig="threePt" dir="t"/>
            </a:scene3d>
          </a:bodyPr>
          <a:lstStyle/>
          <a:p>
            <a:pPr marL="25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altLang="en-IN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INTRODUCTION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477520" y="1361440"/>
            <a:ext cx="7051040" cy="469582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I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 Employee Information Management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Centralize and manage all employee personal and job-related details in one system.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💼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Streamlined Job and Department Assignment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Accurately assign employees to roles and departments for better organizational structure.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💰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Automated Payroll Processing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Calculate salaries, bonuses, and deductions automatically based on job roles and leave records.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📚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Qualification and Skill Tracking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Maintain records of employee qualifications to ensure role eligibility and enable growth planning.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🗓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️ Effective Leave Management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Track employee leaves and ensure accurate payroll adjustments based on leave history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4800" y="1301115"/>
            <a:ext cx="3571875" cy="44862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05130" y="327025"/>
            <a:ext cx="11257915" cy="477393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Aft>
                <a:spcPct val="60000"/>
              </a:spcAft>
            </a:pPr>
            <a:r>
              <a:rPr lang="en-IN" altLang="en-US" sz="3600" b="1">
                <a:solidFill>
                  <a:srgbClr val="B808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zh-CN" sz="3600" b="1">
                <a:solidFill>
                  <a:srgbClr val="B808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3600" b="1">
                <a:solidFill>
                  <a:srgbClr val="B808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EMS efficiently integrates employee, job, salary, leave, and qualification data in a centralized database.</a:t>
            </a:r>
          </a:p>
          <a:p>
            <a:pPr>
              <a:buFont typeface="Arial" panose="020B0604020202020204"/>
              <a:buChar char="•"/>
            </a:pP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It supports better HR decision-making through structured data and automated workflows.</a:t>
            </a:r>
          </a:p>
          <a:p>
            <a:pPr>
              <a:buFont typeface="Arial" panose="020B0604020202020204"/>
              <a:buChar char="•"/>
            </a:pP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SQL queries provide actionable insights for performance, payroll, and workforce management.</a:t>
            </a:r>
          </a:p>
          <a:p>
            <a:pPr>
              <a:buFont typeface="Arial" panose="020B0604020202020204"/>
              <a:buChar char="•"/>
            </a:pP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strengthens skills in database design, SQL querying, and data analysis for business operations.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 amt="54000"/>
          </a:blip>
          <a:srcRect/>
          <a:stretch>
            <a:fillRect/>
          </a:stretch>
        </p:blipFill>
        <p:spPr>
          <a:xfrm>
            <a:off x="761365" y="1008380"/>
            <a:ext cx="10483850" cy="484060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3385820" y="2938145"/>
            <a:ext cx="4625975" cy="98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 panose="02000000000000000000"/>
              <a:buNone/>
            </a:pPr>
            <a:r>
              <a:rPr lang="en-IN" sz="8000" b="1" i="0" u="none" strike="noStrike" cap="none">
                <a:solidFill>
                  <a:schemeClr val="tx1"/>
                </a:solidFill>
                <a:latin typeface="Gabriola" panose="04040605051002020D02" charset="0"/>
                <a:ea typeface="Libre Baskerville" panose="02000000000000000000"/>
                <a:cs typeface="Gabriola" panose="04040605051002020D02" charset="0"/>
                <a:sym typeface="Libre Baskerville" panose="02000000000000000000"/>
              </a:rPr>
              <a:t>THANK YOU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0"/>
              <p14:cNvContentPartPr/>
              <p14:nvPr/>
            </p14:nvContentPartPr>
            <p14:xfrm>
              <a:off x="10858500" y="6851650"/>
              <a:ext cx="360" cy="360"/>
            </p14:xfrm>
          </p:contentPart>
        </mc:Choice>
        <mc:Fallback xmlns="">
          <p:pic>
            <p:nvPicPr>
              <p:cNvPr id="2" name="Ink 0"/>
            </p:nvPicPr>
            <p:blipFill>
              <a:blip r:embed="rId5"/>
            </p:blipFill>
            <p:spPr>
              <a:xfrm>
                <a:off x="10858500" y="6851650"/>
                <a:ext cx="36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0" y="288290"/>
            <a:ext cx="12192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TABLES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65760" y="1738630"/>
            <a:ext cx="4398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Employee table</a:t>
            </a:r>
          </a:p>
        </p:txBody>
      </p:sp>
      <p:pic>
        <p:nvPicPr>
          <p:cNvPr id="6" name="Picture 5" descr="WhatsApp Image 2025-06-04 at 10.49.38_bbb32198"/>
          <p:cNvPicPr>
            <a:picLocks noChangeAspect="1"/>
          </p:cNvPicPr>
          <p:nvPr/>
        </p:nvPicPr>
        <p:blipFill>
          <a:blip r:embed="rId2"/>
          <a:srcRect r="4697"/>
          <a:stretch>
            <a:fillRect/>
          </a:stretch>
        </p:blipFill>
        <p:spPr>
          <a:xfrm>
            <a:off x="365760" y="2233930"/>
            <a:ext cx="5295900" cy="409321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307455" y="1738630"/>
            <a:ext cx="29800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Jobdept table</a:t>
            </a:r>
          </a:p>
        </p:txBody>
      </p:sp>
      <p:pic>
        <p:nvPicPr>
          <p:cNvPr id="8" name="Picture 7" descr="WhatsApp Image 2025-06-04 at 10.49.51_fa85e6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455" y="2233930"/>
            <a:ext cx="5730240" cy="39420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6-04 at 10.50.05_72a89890"/>
          <p:cNvPicPr>
            <a:picLocks noChangeAspect="1"/>
          </p:cNvPicPr>
          <p:nvPr/>
        </p:nvPicPr>
        <p:blipFill>
          <a:blip r:embed="rId2"/>
          <a:srcRect r="31354"/>
          <a:stretch>
            <a:fillRect/>
          </a:stretch>
        </p:blipFill>
        <p:spPr>
          <a:xfrm>
            <a:off x="650240" y="2097405"/>
            <a:ext cx="4557395" cy="4444365"/>
          </a:xfrm>
          <a:prstGeom prst="rect">
            <a:avLst/>
          </a:prstGeom>
        </p:spPr>
      </p:pic>
      <p:pic>
        <p:nvPicPr>
          <p:cNvPr id="3" name="Picture 2" descr="WhatsApp Image 2025-06-04 at 10.50.20_a832b0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5" y="2049780"/>
            <a:ext cx="4925695" cy="427037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50240" y="1484630"/>
            <a:ext cx="33661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Salarybonus table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6810375" y="1484630"/>
            <a:ext cx="4257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Qualification table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806450" y="1403985"/>
            <a:ext cx="3207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Leaves table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6245860" y="140398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Payroll table</a:t>
            </a:r>
          </a:p>
        </p:txBody>
      </p:sp>
      <p:pic>
        <p:nvPicPr>
          <p:cNvPr id="4" name="Picture 3" descr="WhatsApp Image 2025-06-04 at 10.51.10_d3608bc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185" y="2066290"/>
            <a:ext cx="5143500" cy="4019550"/>
          </a:xfrm>
          <a:prstGeom prst="rect">
            <a:avLst/>
          </a:prstGeom>
        </p:spPr>
      </p:pic>
      <p:pic>
        <p:nvPicPr>
          <p:cNvPr id="5" name="Picture 4" descr="WhatsApp Image 2025-06-04 at 10.50.55_0d5783d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2132965"/>
            <a:ext cx="4519295" cy="4194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5-30 1554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62" y="245806"/>
            <a:ext cx="11788876" cy="57518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0" y="482600"/>
            <a:ext cx="9793605" cy="6438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unique employees are currently in the system?</a:t>
            </a:r>
            <a:endParaRPr lang="en-IN" altLang="en-US" sz="2800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30200" y="1916430"/>
            <a:ext cx="6064885" cy="15119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en-US" altLang="en-US" sz="2400" dirty="0">
              <a:latin typeface="Arial Black" panose="020B0A04020102020204" charset="0"/>
              <a:cs typeface="Arial Black" panose="020B0A04020102020204" charset="0"/>
            </a:endParaRPr>
          </a:p>
          <a:p>
            <a:endParaRPr lang="en-US" altLang="en-US" sz="240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91135" y="2924810"/>
            <a:ext cx="11266170" cy="784860"/>
          </a:xfrm>
          <a:prstGeom prst="rect">
            <a:avLst/>
          </a:prstGeom>
        </p:spPr>
        <p:txBody>
          <a:bodyPr>
            <a:noAutofit/>
          </a:bodyPr>
          <a:lstStyle/>
          <a:p>
            <a:pPr fontAlgn="base"/>
            <a:endParaRPr lang="en-IN" altLang="en-US" sz="2800" b="0" i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SemiBold" panose="020B0502040204020203" charset="0"/>
              <a:ea typeface="Arial" panose="020B0604020202020204"/>
              <a:cs typeface="Bahnschrift SemiBold" panose="020B0502040204020203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t="15" b="15"/>
          <a:stretch/>
        </p:blipFill>
        <p:spPr>
          <a:xfrm>
            <a:off x="1314609" y="3428365"/>
            <a:ext cx="3747770" cy="2898140"/>
          </a:xfrm>
          <a:prstGeom prst="rect">
            <a:avLst/>
          </a:prstGeom>
        </p:spPr>
      </p:pic>
      <p:pic>
        <p:nvPicPr>
          <p:cNvPr id="5" name="Picture 4" descr="WhatsApp Image 2025-06-04 at 11.04.05_01ac89f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17" y="1428879"/>
            <a:ext cx="8737283" cy="14830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6B895C-AA96-90C3-3E4B-1FDF3D26AF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42144" y="3317240"/>
            <a:ext cx="3874670" cy="19916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65125" y="267335"/>
            <a:ext cx="10137140" cy="6667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fontAlgn="base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</a:t>
            </a:r>
            <a:r>
              <a:rPr lang="en-US" alt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department have the highest number of employees?</a:t>
            </a:r>
          </a:p>
          <a:p>
            <a:pPr algn="ctr" fontAlgn="base"/>
            <a:endParaRPr lang="en-IN" altLang="en-US" sz="2800" dirty="0">
              <a:solidFill>
                <a:srgbClr val="B808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94699" y="933776"/>
            <a:ext cx="7356475" cy="25102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en-US" altLang="en-US" sz="2000" dirty="0"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 l="2947" t="2152" r="3247" b="2065"/>
          <a:stretch>
            <a:fillRect/>
          </a:stretch>
        </p:blipFill>
        <p:spPr>
          <a:xfrm>
            <a:off x="8275955" y="1099185"/>
            <a:ext cx="3597910" cy="4667885"/>
          </a:xfrm>
          <a:prstGeom prst="rect">
            <a:avLst/>
          </a:prstGeom>
        </p:spPr>
      </p:pic>
      <p:pic>
        <p:nvPicPr>
          <p:cNvPr id="4" name="Picture 3" descr="WhatsApp Image 2025-06-04 at 11.04.22_4dfac72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5" y="1169035"/>
            <a:ext cx="7475220" cy="1762125"/>
          </a:xfrm>
          <a:prstGeom prst="rect">
            <a:avLst/>
          </a:prstGeom>
        </p:spPr>
      </p:pic>
      <p:pic>
        <p:nvPicPr>
          <p:cNvPr id="5" name="Picture 4" descr="WhatsApp Image 2025-06-04 at 11.04.22_f4122b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05" y="3535680"/>
            <a:ext cx="4827270" cy="22313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2291</TotalTime>
  <Words>445</Words>
  <Application>Microsoft Office PowerPoint</Application>
  <PresentationFormat>Widescreen</PresentationFormat>
  <Paragraphs>63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Bahnschrift SemiBold</vt:lpstr>
      <vt:lpstr>Arial Black</vt:lpstr>
      <vt:lpstr>Times New Roman</vt:lpstr>
      <vt:lpstr>Calibri</vt:lpstr>
      <vt:lpstr>Libre Baskerville</vt:lpstr>
      <vt:lpstr>Gabriola</vt:lpstr>
      <vt:lpstr>Office Theme</vt:lpstr>
      <vt:lpstr>PowerPoint Presentation</vt:lpstr>
      <vt:lpstr>       EMPLOYEE MANAGEMENT SYSTEM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Raghu Ram Aduri</dc:creator>
  <cp:lastModifiedBy>Venkatesh arroji</cp:lastModifiedBy>
  <cp:revision>17</cp:revision>
  <dcterms:created xsi:type="dcterms:W3CDTF">2025-05-30T16:05:00Z</dcterms:created>
  <dcterms:modified xsi:type="dcterms:W3CDTF">2025-06-12T09:07:35Z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5265EDD648994162883D1A3F2D2EA3E6_12</vt:lpwstr>
  </property>
  <property fmtid="{D5CDD505-2E9C-101B-9397-08002B2CF9AE}" pid="3" name="KSOProductBuildVer">
    <vt:lpwstr>1033-12.2.0.21179</vt:lpwstr>
  </property>
</Properties>
</file>